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Bebas Neue"/>
      <p:regular r:id="rId16"/>
    </p:embeddedFont>
    <p:embeddedFont>
      <p:font typeface="Titillium Web"/>
      <p:regular r:id="rId17"/>
      <p:bold r:id="rId18"/>
      <p:italic r:id="rId19"/>
      <p:boldItalic r:id="rId20"/>
    </p:embeddedFont>
    <p:embeddedFont>
      <p:font typeface="Ramabhadra"/>
      <p:regular r:id="rId21"/>
    </p:embeddedFont>
    <p:embeddedFont>
      <p:font typeface="Work Sans"/>
      <p:regular r:id="rId22"/>
      <p:bold r:id="rId23"/>
      <p:italic r:id="rId24"/>
      <p:boldItalic r:id="rId25"/>
    </p:embeddedFont>
    <p:embeddedFont>
      <p:font typeface="Nanum Gothic"/>
      <p:regular r:id="rId26"/>
      <p:bold r:id="rId27"/>
    </p:embeddedFont>
    <p:embeddedFont>
      <p:font typeface="PT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1A195C-E43F-479F-8B78-CA1910DE8FAF}">
  <a:tblStyle styleId="{B51A195C-E43F-479F-8B78-CA1910DE8FA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itilliumWeb-boldItalic.fntdata"/><Relationship Id="rId22" Type="http://schemas.openxmlformats.org/officeDocument/2006/relationships/font" Target="fonts/WorkSans-regular.fntdata"/><Relationship Id="rId21" Type="http://schemas.openxmlformats.org/officeDocument/2006/relationships/font" Target="fonts/Ramabhadra-regular.fntdata"/><Relationship Id="rId24" Type="http://schemas.openxmlformats.org/officeDocument/2006/relationships/font" Target="fonts/WorkSans-italic.fntdata"/><Relationship Id="rId23" Type="http://schemas.openxmlformats.org/officeDocument/2006/relationships/font" Target="fonts/WorkSan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-regular.fntdata"/><Relationship Id="rId25" Type="http://schemas.openxmlformats.org/officeDocument/2006/relationships/font" Target="fonts/WorkSans-boldItalic.fntdata"/><Relationship Id="rId28" Type="http://schemas.openxmlformats.org/officeDocument/2006/relationships/font" Target="fonts/PTSans-regular.fntdata"/><Relationship Id="rId27" Type="http://schemas.openxmlformats.org/officeDocument/2006/relationships/font" Target="fonts/Nanum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-boldItalic.fntdata"/><Relationship Id="rId30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TitilliumWeb-regular.fntdata"/><Relationship Id="rId16" Type="http://schemas.openxmlformats.org/officeDocument/2006/relationships/font" Target="fonts/BebasNeue-regular.fntdata"/><Relationship Id="rId19" Type="http://schemas.openxmlformats.org/officeDocument/2006/relationships/font" Target="fonts/TitilliumWeb-italic.fntdata"/><Relationship Id="rId18" Type="http://schemas.openxmlformats.org/officeDocument/2006/relationships/font" Target="fonts/TitilliumWe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d1d5e8f9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d1d5e8f9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2172cc6eb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e2172cc6e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Total Pro bowls defenders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teammates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'last_season_rushing_yards_mean',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'last_3_seasons_fantasy_points_ppr_mean',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defensive linemen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'last_weeks_of_last_season_fantasy_points_ppr_sum',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'draft_number',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defenders faced in past year',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'Amount of Pro Bowls in Last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linemen teammates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'round',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'weight'</a:t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1928303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1928303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2172cc6e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e2172cc6e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2172cc6e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2172cc6e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2172cc6e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e2172cc6e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e2172cc6e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e2172cc6e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Total Pro bowls defenders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'last_season_fantasy_points_mean',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teammates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'last_season_rushing_yards_mean',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'last_2_seasons_fantasy_points_mean',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'last_3_seasons_fantasy_points_ppr_mean',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'Total Pro bowls defensive linemen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'last_weeks_of_last_season_fantasy_points_ppr_sum',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'draft_number',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'Total Pro bowls defenders faced in past year',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'Amount of Pro Bowls in Last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linemen teammates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'round',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'weight'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2172cc6e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2172cc6e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Total Pro bowls defenders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teammates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'last_season_rushing_yards_mean',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'last_3_seasons_fantasy_points_ppr_mean',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defensive linemen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'last_weeks_of_last_season_fantasy_points_ppr_sum',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'draft_number',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defenders faced in past year',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'Amount of Pro Bowls in Last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linemen teammates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'round',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'weight'</a:t>
            </a:r>
            <a:endParaRPr sz="1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2172cc6eb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e2172cc6eb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Total Pro bowls defenders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teammates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'last_season_rushing_yards_mean',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'last_3_seasons_fantasy_points_ppr_mean',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'last_3_seasons_total_yards_over_100_mean',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defensive linemen faced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'last_3_seasons_fantasy_points_mean',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'last_weeks_of_last_season_fantasy_points_ppr_sum',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'last_3_seasons_total_yards_mean',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'last_2_seasons_total_yards_mean',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'draft_number',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'last_weeks_of_last_season_total_yards_mean',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defenders faced in past year',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'Amount of Pro Bowls in Last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'Total Pro bowls offensive linemen teammates in past 3 years',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'round',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'weight'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9600" y="1330803"/>
            <a:ext cx="4962000" cy="2066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9600" y="3446997"/>
            <a:ext cx="38100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998550" y="1716401"/>
            <a:ext cx="7146900" cy="11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2139150" y="2878399"/>
            <a:ext cx="48657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2" name="Google Shape;72;p11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1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43600" y="370392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367405" y="4277611"/>
            <a:ext cx="700400" cy="725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45350" y="1353472"/>
            <a:ext cx="391275" cy="4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2925" y="1229649"/>
            <a:ext cx="297750" cy="3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1627811" y="1391203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627811" y="1745256"/>
            <a:ext cx="2867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2" type="title"/>
          </p:nvPr>
        </p:nvSpPr>
        <p:spPr>
          <a:xfrm>
            <a:off x="1627811" y="3695059"/>
            <a:ext cx="287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1627811" y="4050719"/>
            <a:ext cx="28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title"/>
          </p:nvPr>
        </p:nvSpPr>
        <p:spPr>
          <a:xfrm flipH="1">
            <a:off x="5559533" y="1391208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 flipH="1">
            <a:off x="5559533" y="1745256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6" type="title"/>
          </p:nvPr>
        </p:nvSpPr>
        <p:spPr>
          <a:xfrm>
            <a:off x="713167" y="1386658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7" type="title"/>
          </p:nvPr>
        </p:nvSpPr>
        <p:spPr>
          <a:xfrm flipH="1">
            <a:off x="4640676" y="1386658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8" type="title"/>
          </p:nvPr>
        </p:nvSpPr>
        <p:spPr>
          <a:xfrm>
            <a:off x="713167" y="3699672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idx="9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3" type="title"/>
          </p:nvPr>
        </p:nvSpPr>
        <p:spPr>
          <a:xfrm>
            <a:off x="1627811" y="254313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1627811" y="2899360"/>
            <a:ext cx="2867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15" type="title"/>
          </p:nvPr>
        </p:nvSpPr>
        <p:spPr>
          <a:xfrm>
            <a:off x="5559533" y="3695059"/>
            <a:ext cx="287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3"/>
          <p:cNvSpPr txBox="1"/>
          <p:nvPr>
            <p:ph idx="16" type="subTitle"/>
          </p:nvPr>
        </p:nvSpPr>
        <p:spPr>
          <a:xfrm>
            <a:off x="5559533" y="4050719"/>
            <a:ext cx="2871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7" type="title"/>
          </p:nvPr>
        </p:nvSpPr>
        <p:spPr>
          <a:xfrm flipH="1">
            <a:off x="5559533" y="2543135"/>
            <a:ext cx="286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3"/>
          <p:cNvSpPr txBox="1"/>
          <p:nvPr>
            <p:ph idx="18" type="subTitle"/>
          </p:nvPr>
        </p:nvSpPr>
        <p:spPr>
          <a:xfrm flipH="1">
            <a:off x="5559533" y="2899360"/>
            <a:ext cx="2866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hasCustomPrompt="1" idx="19" type="title"/>
          </p:nvPr>
        </p:nvSpPr>
        <p:spPr>
          <a:xfrm>
            <a:off x="713167" y="2546615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20" type="title"/>
          </p:nvPr>
        </p:nvSpPr>
        <p:spPr>
          <a:xfrm flipH="1">
            <a:off x="4640676" y="2546615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21" type="title"/>
          </p:nvPr>
        </p:nvSpPr>
        <p:spPr>
          <a:xfrm>
            <a:off x="4640676" y="3699672"/>
            <a:ext cx="841200" cy="8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773" y="1995298"/>
            <a:ext cx="617977" cy="64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3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9325" y="174025"/>
            <a:ext cx="1147400" cy="1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2539050" y="3078855"/>
            <a:ext cx="4065900" cy="548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25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719975" y="1515945"/>
            <a:ext cx="7708500" cy="148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07" name="Google Shape;107;p14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2107" y="185055"/>
            <a:ext cx="1155218" cy="129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973" y="1390480"/>
            <a:ext cx="676352" cy="639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900425"/>
            <a:ext cx="841936" cy="63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371665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15" name="Google Shape;115;p15"/>
          <p:cNvCxnSpPr/>
          <p:nvPr/>
        </p:nvCxnSpPr>
        <p:spPr>
          <a:xfrm flipH="1" rot="10800000">
            <a:off x="713425" y="268288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5"/>
          <p:cNvCxnSpPr/>
          <p:nvPr/>
        </p:nvCxnSpPr>
        <p:spPr>
          <a:xfrm flipH="1" rot="10800000">
            <a:off x="713425" y="4867713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64126" y="4429152"/>
            <a:ext cx="829148" cy="6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62901">
            <a:off x="185965" y="4108311"/>
            <a:ext cx="588238" cy="45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99" y="111519"/>
            <a:ext cx="1166999" cy="1311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9" y="3674024"/>
            <a:ext cx="584200" cy="6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3" name="Google Shape;123;p16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143025" y="3893126"/>
            <a:ext cx="988901" cy="11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050" y="707951"/>
            <a:ext cx="900375" cy="8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2586600" y="3671177"/>
            <a:ext cx="39708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2587350" y="4233727"/>
            <a:ext cx="3969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29" name="Google Shape;129;p17"/>
          <p:cNvCxnSpPr/>
          <p:nvPr/>
        </p:nvCxnSpPr>
        <p:spPr>
          <a:xfrm flipH="1" rot="10800000">
            <a:off x="713425" y="268288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8787625" y="539438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356375" y="548038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7"/>
          <p:cNvCxnSpPr/>
          <p:nvPr/>
        </p:nvCxnSpPr>
        <p:spPr>
          <a:xfrm flipH="1" rot="10800000">
            <a:off x="713425" y="4867713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198" y="64070"/>
            <a:ext cx="713425" cy="7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6050" y="4293041"/>
            <a:ext cx="841275" cy="7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73812" y="4218210"/>
            <a:ext cx="372225" cy="3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title"/>
          </p:nvPr>
        </p:nvSpPr>
        <p:spPr>
          <a:xfrm>
            <a:off x="3334600" y="2471604"/>
            <a:ext cx="5052000" cy="54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" type="subTitle"/>
          </p:nvPr>
        </p:nvSpPr>
        <p:spPr>
          <a:xfrm>
            <a:off x="3335500" y="3109796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43350" y="2469438"/>
            <a:ext cx="5052000" cy="54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744250" y="3109518"/>
            <a:ext cx="5050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44" name="Google Shape;144;p1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6" name="Google Shape;14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6200" y="960599"/>
            <a:ext cx="815718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7" y="140269"/>
            <a:ext cx="744250" cy="771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94950" y="1875200"/>
            <a:ext cx="37494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50" name="Google Shape;150;p20"/>
          <p:cNvSpPr txBox="1"/>
          <p:nvPr>
            <p:ph idx="2" type="body"/>
          </p:nvPr>
        </p:nvSpPr>
        <p:spPr>
          <a:xfrm>
            <a:off x="4599650" y="1875200"/>
            <a:ext cx="37494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151" name="Google Shape;151;p20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2296950" y="1253100"/>
            <a:ext cx="45501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53" name="Google Shape;153;p20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41000" y="2604684"/>
            <a:ext cx="7062000" cy="743400"/>
          </a:xfrm>
          <a:prstGeom prst="rect">
            <a:avLst/>
          </a:prstGeom>
          <a:noFill/>
          <a:effectLst>
            <a:outerShdw rotWithShape="0" algn="bl" dir="5400000" dist="76200">
              <a:schemeClr val="dk2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4023300" y="1386299"/>
            <a:ext cx="1097400" cy="109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967250" y="3391501"/>
            <a:ext cx="52095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" name="Google Shape;19;p3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83" y="745150"/>
            <a:ext cx="760950" cy="7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5" y="3165700"/>
            <a:ext cx="1170100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0" y="2506375"/>
            <a:ext cx="843100" cy="6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458300" y="33705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2" type="title"/>
          </p:nvPr>
        </p:nvSpPr>
        <p:spPr>
          <a:xfrm>
            <a:off x="4772700" y="3370519"/>
            <a:ext cx="2913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4772700" y="3734394"/>
            <a:ext cx="29133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21"/>
          <p:cNvSpPr txBox="1"/>
          <p:nvPr>
            <p:ph idx="3" type="subTitle"/>
          </p:nvPr>
        </p:nvSpPr>
        <p:spPr>
          <a:xfrm>
            <a:off x="1458000" y="3734394"/>
            <a:ext cx="2913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1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21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1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3" name="Google Shape;16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3523593">
            <a:off x="7930316" y="3846601"/>
            <a:ext cx="1076589" cy="1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252475" y="3639347"/>
            <a:ext cx="343650" cy="36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8519932" y="2957802"/>
            <a:ext cx="542300" cy="5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719929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2"/>
          <p:cNvSpPr txBox="1"/>
          <p:nvPr>
            <p:ph idx="2" type="subTitle"/>
          </p:nvPr>
        </p:nvSpPr>
        <p:spPr>
          <a:xfrm>
            <a:off x="719929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22"/>
          <p:cNvSpPr txBox="1"/>
          <p:nvPr>
            <p:ph idx="3" type="subTitle"/>
          </p:nvPr>
        </p:nvSpPr>
        <p:spPr>
          <a:xfrm>
            <a:off x="3320929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" name="Google Shape;171;p22"/>
          <p:cNvSpPr txBox="1"/>
          <p:nvPr>
            <p:ph idx="4" type="subTitle"/>
          </p:nvPr>
        </p:nvSpPr>
        <p:spPr>
          <a:xfrm>
            <a:off x="3320929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" name="Google Shape;172;p22"/>
          <p:cNvSpPr txBox="1"/>
          <p:nvPr>
            <p:ph idx="5" type="subTitle"/>
          </p:nvPr>
        </p:nvSpPr>
        <p:spPr>
          <a:xfrm>
            <a:off x="5922371" y="2838340"/>
            <a:ext cx="2501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22"/>
          <p:cNvSpPr txBox="1"/>
          <p:nvPr>
            <p:ph idx="6" type="subTitle"/>
          </p:nvPr>
        </p:nvSpPr>
        <p:spPr>
          <a:xfrm>
            <a:off x="5922371" y="3219340"/>
            <a:ext cx="25017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74" name="Google Shape;174;p22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007398" y="3865049"/>
            <a:ext cx="1050976" cy="12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3650" y="3743477"/>
            <a:ext cx="494300" cy="5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85749" y="4584849"/>
            <a:ext cx="443300" cy="4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32376" y="67350"/>
            <a:ext cx="1086024" cy="11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26700" y="1299724"/>
            <a:ext cx="472450" cy="364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2129352" y="1746125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23"/>
          <p:cNvSpPr txBox="1"/>
          <p:nvPr>
            <p:ph idx="1" type="subTitle"/>
          </p:nvPr>
        </p:nvSpPr>
        <p:spPr>
          <a:xfrm>
            <a:off x="2129352" y="2111194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2" type="title"/>
          </p:nvPr>
        </p:nvSpPr>
        <p:spPr>
          <a:xfrm>
            <a:off x="5935548" y="1746125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4" name="Google Shape;184;p23"/>
          <p:cNvSpPr txBox="1"/>
          <p:nvPr>
            <p:ph idx="3" type="subTitle"/>
          </p:nvPr>
        </p:nvSpPr>
        <p:spPr>
          <a:xfrm>
            <a:off x="5935548" y="2111194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4" type="title"/>
          </p:nvPr>
        </p:nvSpPr>
        <p:spPr>
          <a:xfrm>
            <a:off x="2129352" y="3270130"/>
            <a:ext cx="2142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6" name="Google Shape;186;p23"/>
          <p:cNvSpPr txBox="1"/>
          <p:nvPr>
            <p:ph idx="5" type="subTitle"/>
          </p:nvPr>
        </p:nvSpPr>
        <p:spPr>
          <a:xfrm>
            <a:off x="2129352" y="3635199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6" type="title"/>
          </p:nvPr>
        </p:nvSpPr>
        <p:spPr>
          <a:xfrm>
            <a:off x="5935548" y="3270130"/>
            <a:ext cx="2145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23"/>
          <p:cNvSpPr txBox="1"/>
          <p:nvPr>
            <p:ph idx="7" type="subTitle"/>
          </p:nvPr>
        </p:nvSpPr>
        <p:spPr>
          <a:xfrm>
            <a:off x="5935548" y="3635199"/>
            <a:ext cx="2145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8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0" name="Google Shape;190;p23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2" name="Google Shape;19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">
            <a:off x="110675" y="69699"/>
            <a:ext cx="885950" cy="9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89450" y="4104350"/>
            <a:ext cx="919426" cy="89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300002">
            <a:off x="7790850" y="4565523"/>
            <a:ext cx="449975" cy="4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62375" y="3872098"/>
            <a:ext cx="449975" cy="47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2003609" y="1311150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2003609" y="1692888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2" type="title"/>
          </p:nvPr>
        </p:nvSpPr>
        <p:spPr>
          <a:xfrm>
            <a:off x="5751141" y="1311150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4"/>
          <p:cNvSpPr txBox="1"/>
          <p:nvPr>
            <p:ph idx="3" type="subTitle"/>
          </p:nvPr>
        </p:nvSpPr>
        <p:spPr>
          <a:xfrm>
            <a:off x="5751141" y="1692888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4" type="title"/>
          </p:nvPr>
        </p:nvSpPr>
        <p:spPr>
          <a:xfrm>
            <a:off x="2003609" y="2453578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4"/>
          <p:cNvSpPr txBox="1"/>
          <p:nvPr>
            <p:ph idx="5" type="subTitle"/>
          </p:nvPr>
        </p:nvSpPr>
        <p:spPr>
          <a:xfrm>
            <a:off x="2003609" y="2835316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3" name="Google Shape;203;p24"/>
          <p:cNvSpPr txBox="1"/>
          <p:nvPr>
            <p:ph idx="6" type="title"/>
          </p:nvPr>
        </p:nvSpPr>
        <p:spPr>
          <a:xfrm>
            <a:off x="5751141" y="2453578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4"/>
          <p:cNvSpPr txBox="1"/>
          <p:nvPr>
            <p:ph idx="7" type="subTitle"/>
          </p:nvPr>
        </p:nvSpPr>
        <p:spPr>
          <a:xfrm>
            <a:off x="5751141" y="2835316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5" name="Google Shape;205;p24"/>
          <p:cNvSpPr txBox="1"/>
          <p:nvPr>
            <p:ph idx="8" type="title"/>
          </p:nvPr>
        </p:nvSpPr>
        <p:spPr>
          <a:xfrm>
            <a:off x="5751141" y="3597162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4"/>
          <p:cNvSpPr txBox="1"/>
          <p:nvPr>
            <p:ph idx="9" type="subTitle"/>
          </p:nvPr>
        </p:nvSpPr>
        <p:spPr>
          <a:xfrm>
            <a:off x="5751141" y="3978900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13" type="title"/>
          </p:nvPr>
        </p:nvSpPr>
        <p:spPr>
          <a:xfrm>
            <a:off x="2003609" y="3597162"/>
            <a:ext cx="220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4"/>
          <p:cNvSpPr txBox="1"/>
          <p:nvPr>
            <p:ph idx="14" type="subTitle"/>
          </p:nvPr>
        </p:nvSpPr>
        <p:spPr>
          <a:xfrm>
            <a:off x="2003609" y="3978900"/>
            <a:ext cx="2208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15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0" name="Google Shape;210;p24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" name="Google Shape;21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0" y="83126"/>
            <a:ext cx="1001675" cy="76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6" y="809236"/>
            <a:ext cx="490107" cy="5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225" y="3962844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42950" y="336515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047652" y="158973"/>
            <a:ext cx="915524" cy="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hasCustomPrompt="1" type="title"/>
          </p:nvPr>
        </p:nvSpPr>
        <p:spPr>
          <a:xfrm>
            <a:off x="2262900" y="581631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9" name="Google Shape;219;p25"/>
          <p:cNvSpPr txBox="1"/>
          <p:nvPr>
            <p:ph idx="1" type="subTitle"/>
          </p:nvPr>
        </p:nvSpPr>
        <p:spPr>
          <a:xfrm>
            <a:off x="2262900" y="1222826"/>
            <a:ext cx="46182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0" name="Google Shape;220;p25"/>
          <p:cNvSpPr txBox="1"/>
          <p:nvPr>
            <p:ph hasCustomPrompt="1" idx="2" type="title"/>
          </p:nvPr>
        </p:nvSpPr>
        <p:spPr>
          <a:xfrm>
            <a:off x="2262900" y="2066893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1" name="Google Shape;221;p25"/>
          <p:cNvSpPr txBox="1"/>
          <p:nvPr>
            <p:ph idx="3" type="subTitle"/>
          </p:nvPr>
        </p:nvSpPr>
        <p:spPr>
          <a:xfrm>
            <a:off x="2262900" y="2703746"/>
            <a:ext cx="46182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22" name="Google Shape;222;p25"/>
          <p:cNvSpPr txBox="1"/>
          <p:nvPr>
            <p:ph hasCustomPrompt="1" idx="4" type="title"/>
          </p:nvPr>
        </p:nvSpPr>
        <p:spPr>
          <a:xfrm>
            <a:off x="2262900" y="3543407"/>
            <a:ext cx="4618200" cy="640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3" name="Google Shape;223;p25"/>
          <p:cNvSpPr txBox="1"/>
          <p:nvPr>
            <p:ph idx="5" type="subTitle"/>
          </p:nvPr>
        </p:nvSpPr>
        <p:spPr>
          <a:xfrm>
            <a:off x="2263200" y="4187285"/>
            <a:ext cx="4617600" cy="365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224" name="Google Shape;224;p25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5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6" name="Google Shape;2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247674" y="2293260"/>
            <a:ext cx="416375" cy="3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3349775"/>
            <a:ext cx="1449276" cy="17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05375" y="1302956"/>
            <a:ext cx="1001667" cy="94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9562" y="76208"/>
            <a:ext cx="1278232" cy="132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hasCustomPrompt="1" type="title"/>
          </p:nvPr>
        </p:nvSpPr>
        <p:spPr>
          <a:xfrm>
            <a:off x="1957374" y="172558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2" name="Google Shape;232;p26"/>
          <p:cNvSpPr txBox="1"/>
          <p:nvPr>
            <p:ph idx="1" type="subTitle"/>
          </p:nvPr>
        </p:nvSpPr>
        <p:spPr>
          <a:xfrm>
            <a:off x="720024" y="3209649"/>
            <a:ext cx="3846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hasCustomPrompt="1" idx="2" type="title"/>
          </p:nvPr>
        </p:nvSpPr>
        <p:spPr>
          <a:xfrm>
            <a:off x="5815027" y="1725585"/>
            <a:ext cx="137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4" name="Google Shape;234;p26"/>
          <p:cNvSpPr txBox="1"/>
          <p:nvPr>
            <p:ph idx="3" type="subTitle"/>
          </p:nvPr>
        </p:nvSpPr>
        <p:spPr>
          <a:xfrm>
            <a:off x="4577677" y="3209649"/>
            <a:ext cx="38463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35" name="Google Shape;235;p26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6"/>
          <p:cNvSpPr txBox="1"/>
          <p:nvPr>
            <p:ph idx="5" type="subTitle"/>
          </p:nvPr>
        </p:nvSpPr>
        <p:spPr>
          <a:xfrm>
            <a:off x="720024" y="2752448"/>
            <a:ext cx="384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37" name="Google Shape;237;p26"/>
          <p:cNvSpPr txBox="1"/>
          <p:nvPr>
            <p:ph idx="6" type="subTitle"/>
          </p:nvPr>
        </p:nvSpPr>
        <p:spPr>
          <a:xfrm>
            <a:off x="4577677" y="2752448"/>
            <a:ext cx="3846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Ramabhadra"/>
                <a:ea typeface="Ramabhadra"/>
                <a:cs typeface="Ramabhadra"/>
                <a:sym typeface="Ramabhad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5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cxnSp>
        <p:nvCxnSpPr>
          <p:cNvPr id="238" name="Google Shape;238;p26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" name="Google Shape;23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3728" y="539493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7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807062"/>
            <a:ext cx="997275" cy="8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156161"/>
            <a:ext cx="624201" cy="47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2177550" y="537375"/>
            <a:ext cx="4788900" cy="10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2854650" y="1635914"/>
            <a:ext cx="34347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246" name="Google Shape;246;p27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7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7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7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7"/>
          <p:cNvSpPr txBox="1"/>
          <p:nvPr/>
        </p:nvSpPr>
        <p:spPr>
          <a:xfrm>
            <a:off x="2599950" y="3509050"/>
            <a:ext cx="39441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b="1" lang="en" sz="1300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1203" y="520118"/>
            <a:ext cx="1026600" cy="115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14770" r="0" t="0"/>
          <a:stretch/>
        </p:blipFill>
        <p:spPr>
          <a:xfrm>
            <a:off x="0" y="3165700"/>
            <a:ext cx="997275" cy="10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89499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1848" y="2840165"/>
            <a:ext cx="854874" cy="104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2950" y="1913103"/>
            <a:ext cx="601050" cy="56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" y="885436"/>
            <a:ext cx="490107" cy="507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332449" y="3074733"/>
            <a:ext cx="1735351" cy="200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600" y="957797"/>
            <a:ext cx="396100" cy="4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4325" y="143625"/>
            <a:ext cx="802200" cy="6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35400"/>
            <a:ext cx="7704000" cy="356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5121738" y="1599688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title"/>
          </p:nvPr>
        </p:nvSpPr>
        <p:spPr>
          <a:xfrm>
            <a:off x="734563" y="3041127"/>
            <a:ext cx="32871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34563" y="3395863"/>
            <a:ext cx="3287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5121738" y="1954453"/>
            <a:ext cx="32877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5"/>
          <p:cNvSpPr txBox="1"/>
          <p:nvPr>
            <p:ph idx="4"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114379" y="4747621"/>
            <a:ext cx="111863" cy="48162"/>
          </a:xfrm>
          <a:custGeom>
            <a:rect b="b" l="l" r="r" t="t"/>
            <a:pathLst>
              <a:path extrusionOk="0" fill="none" h="1277" w="2966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6344360" y="4890557"/>
            <a:ext cx="21988" cy="66567"/>
          </a:xfrm>
          <a:custGeom>
            <a:rect b="b" l="l" r="r" t="t"/>
            <a:pathLst>
              <a:path extrusionOk="0" fill="none" h="1765" w="583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 flipH="1" rot="10800000">
            <a:off x="713250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 flipH="1" rot="10800000">
            <a:off x="713250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7" name="Google Shape;37;p5"/>
          <p:cNvGrpSpPr/>
          <p:nvPr/>
        </p:nvGrpSpPr>
        <p:grpSpPr>
          <a:xfrm>
            <a:off x="99905" y="719415"/>
            <a:ext cx="1040756" cy="1959540"/>
            <a:chOff x="99905" y="131440"/>
            <a:chExt cx="1040756" cy="1959540"/>
          </a:xfrm>
        </p:grpSpPr>
        <p:pic>
          <p:nvPicPr>
            <p:cNvPr id="38" name="Google Shape;38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5786" y="131440"/>
              <a:ext cx="854874" cy="1048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905" y="1326471"/>
              <a:ext cx="737975" cy="7645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6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415751" y="4323497"/>
            <a:ext cx="671249" cy="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4" name="Google Shape;44;p6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71387" y="3582000"/>
            <a:ext cx="432075" cy="4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74700"/>
            <a:ext cx="997275" cy="86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body"/>
          </p:nvPr>
        </p:nvSpPr>
        <p:spPr>
          <a:xfrm>
            <a:off x="691650" y="1875925"/>
            <a:ext cx="4356300" cy="22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50" name="Google Shape;50;p7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713550" y="1618350"/>
            <a:ext cx="6192900" cy="19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3" name="Google Shape;53;p8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8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8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8"/>
          <p:cNvCxnSpPr/>
          <p:nvPr/>
        </p:nvCxnSpPr>
        <p:spPr>
          <a:xfrm flipH="1" rot="10800000">
            <a:off x="713225" y="4867775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85" y="1017874"/>
            <a:ext cx="624201" cy="47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47" y="68594"/>
            <a:ext cx="766897" cy="7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3228" y="4227674"/>
            <a:ext cx="766900" cy="724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974791" y="1615900"/>
            <a:ext cx="7194000" cy="844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975209" y="2613200"/>
            <a:ext cx="71940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cxnSp>
        <p:nvCxnSpPr>
          <p:cNvPr id="63" name="Google Shape;63;p9"/>
          <p:cNvCxnSpPr/>
          <p:nvPr/>
        </p:nvCxnSpPr>
        <p:spPr>
          <a:xfrm>
            <a:off x="8787425" y="5395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9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713225" y="539500"/>
            <a:ext cx="3594900" cy="192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67" name="Google Shape;67;p10"/>
          <p:cNvCxnSpPr/>
          <p:nvPr/>
        </p:nvCxnSpPr>
        <p:spPr>
          <a:xfrm flipH="1" rot="10800000">
            <a:off x="713225" y="268350"/>
            <a:ext cx="7717500" cy="7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0"/>
          <p:cNvCxnSpPr/>
          <p:nvPr/>
        </p:nvCxnSpPr>
        <p:spPr>
          <a:xfrm>
            <a:off x="356175" y="548100"/>
            <a:ext cx="0" cy="404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539496"/>
            <a:ext cx="77085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mabhadra"/>
              <a:buNone/>
              <a:defRPr b="1" sz="3500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●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○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ork Sans"/>
              <a:buChar char="■"/>
              <a:defRPr sz="15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ctrTitle"/>
          </p:nvPr>
        </p:nvSpPr>
        <p:spPr>
          <a:xfrm>
            <a:off x="719600" y="1330803"/>
            <a:ext cx="4962000" cy="20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Predicting Fantasy Sports</a:t>
            </a:r>
            <a:r>
              <a:rPr lang="en"/>
              <a:t> </a:t>
            </a:r>
            <a:endParaRPr sz="3500"/>
          </a:p>
        </p:txBody>
      </p:sp>
      <p:sp>
        <p:nvSpPr>
          <p:cNvPr id="267" name="Google Shape;267;p30"/>
          <p:cNvSpPr txBox="1"/>
          <p:nvPr>
            <p:ph idx="1" type="subTitle"/>
          </p:nvPr>
        </p:nvSpPr>
        <p:spPr>
          <a:xfrm>
            <a:off x="719600" y="3446997"/>
            <a:ext cx="3810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 Sullivan</a:t>
            </a:r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900" y="1538550"/>
            <a:ext cx="3758878" cy="20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title"/>
          </p:nvPr>
        </p:nvSpPr>
        <p:spPr>
          <a:xfrm>
            <a:off x="720000" y="4874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Improve</a:t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idx="4294967295" type="subTitle"/>
          </p:nvPr>
        </p:nvSpPr>
        <p:spPr>
          <a:xfrm>
            <a:off x="720000" y="1179706"/>
            <a:ext cx="80313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For Rookies, see if combine data can be used or college numbers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See if it works weekly due to Fantasy players also needed Weekly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How can high draft picks in other positions impact players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974991" y="459950"/>
            <a:ext cx="7194000" cy="8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Future of Fantasy Sports</a:t>
            </a:r>
            <a:endParaRPr sz="4400"/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675" y="3881823"/>
            <a:ext cx="911675" cy="91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350" y="1368375"/>
            <a:ext cx="5555300" cy="28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 rotWithShape="1">
          <a:blip r:embed="rId5">
            <a:alphaModFix/>
          </a:blip>
          <a:srcRect b="22393" l="-5596" r="0" t="22640"/>
          <a:stretch/>
        </p:blipFill>
        <p:spPr>
          <a:xfrm>
            <a:off x="-110725" y="4018350"/>
            <a:ext cx="1417275" cy="7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1380800" y="4256900"/>
            <a:ext cx="6214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27.46 Billion in 2022 to 89.34 Billion in 2031</a:t>
            </a:r>
            <a:endParaRPr b="1" sz="22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Fantasy Sports Industry</a:t>
            </a:r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284" name="Google Shape;2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950" y="2800175"/>
            <a:ext cx="3350224" cy="20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>
            <p:ph idx="4294967295" type="subTitle"/>
          </p:nvPr>
        </p:nvSpPr>
        <p:spPr>
          <a:xfrm>
            <a:off x="720000" y="1179706"/>
            <a:ext cx="80313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Fantasy Sports is Focused on Two Kinds of Fantasy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Daily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Draftkings, Caesars Entertainment, </a:t>
            </a:r>
            <a:r>
              <a:rPr lang="en"/>
              <a:t>Prize Picks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Seasonal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ESPN, Super7,  Yahoo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My Focus: </a:t>
            </a:r>
            <a:r>
              <a:rPr b="1" lang="en"/>
              <a:t>Seasonal Sports, Specifically in Football</a:t>
            </a:r>
            <a:endParaRPr b="1"/>
          </a:p>
        </p:txBody>
      </p:sp>
      <p:sp>
        <p:nvSpPr>
          <p:cNvPr id="287" name="Google Shape;287;p32"/>
          <p:cNvSpPr txBox="1"/>
          <p:nvPr/>
        </p:nvSpPr>
        <p:spPr>
          <a:xfrm>
            <a:off x="2186775" y="2800175"/>
            <a:ext cx="3128400" cy="2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Most Played Fantasy Sports, US 2022</a:t>
            </a:r>
            <a:endParaRPr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idx="4294967295" type="subTitle"/>
          </p:nvPr>
        </p:nvSpPr>
        <p:spPr>
          <a:xfrm>
            <a:off x="719925" y="2774727"/>
            <a:ext cx="2501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amabhadra"/>
                <a:ea typeface="Ramabhadra"/>
                <a:cs typeface="Ramabhadra"/>
                <a:sym typeface="Ramabhadra"/>
              </a:rPr>
              <a:t>COMPANIES</a:t>
            </a:r>
            <a:endParaRPr/>
          </a:p>
        </p:txBody>
      </p:sp>
      <p:sp>
        <p:nvSpPr>
          <p:cNvPr id="293" name="Google Shape;293;p33"/>
          <p:cNvSpPr txBox="1"/>
          <p:nvPr>
            <p:ph idx="4294967295" type="subTitle"/>
          </p:nvPr>
        </p:nvSpPr>
        <p:spPr>
          <a:xfrm>
            <a:off x="719925" y="3219356"/>
            <a:ext cx="25017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ESPN + Yahoo Developers want to give players accurate predictions so they trust the Product </a:t>
            </a:r>
            <a:endParaRPr/>
          </a:p>
        </p:txBody>
      </p:sp>
      <p:sp>
        <p:nvSpPr>
          <p:cNvPr id="294" name="Google Shape;294;p33"/>
          <p:cNvSpPr txBox="1"/>
          <p:nvPr>
            <p:ph idx="4294967295" type="subTitle"/>
          </p:nvPr>
        </p:nvSpPr>
        <p:spPr>
          <a:xfrm>
            <a:off x="3320925" y="3219355"/>
            <a:ext cx="25017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want to go to a product where they are given valuable insights on how well a player will do</a:t>
            </a:r>
            <a:endParaRPr/>
          </a:p>
        </p:txBody>
      </p:sp>
      <p:sp>
        <p:nvSpPr>
          <p:cNvPr id="295" name="Google Shape;295;p33"/>
          <p:cNvSpPr txBox="1"/>
          <p:nvPr>
            <p:ph idx="4294967295" type="subTitle"/>
          </p:nvPr>
        </p:nvSpPr>
        <p:spPr>
          <a:xfrm>
            <a:off x="6155246" y="2636840"/>
            <a:ext cx="2501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amabhadra"/>
                <a:ea typeface="Ramabhadra"/>
                <a:cs typeface="Ramabhadra"/>
                <a:sym typeface="Ramabhadra"/>
              </a:rPr>
              <a:t>FOOTBALL TEAMS</a:t>
            </a:r>
            <a:endParaRPr/>
          </a:p>
        </p:txBody>
      </p:sp>
      <p:sp>
        <p:nvSpPr>
          <p:cNvPr id="296" name="Google Shape;296;p33"/>
          <p:cNvSpPr txBox="1"/>
          <p:nvPr>
            <p:ph idx="4294967295" type="subTitle"/>
          </p:nvPr>
        </p:nvSpPr>
        <p:spPr>
          <a:xfrm>
            <a:off x="5922375" y="3410850"/>
            <a:ext cx="28503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able to predict how well a player can do, that means teams will want to go on that analysis and get the winning players</a:t>
            </a:r>
            <a:endParaRPr/>
          </a:p>
        </p:txBody>
      </p:sp>
      <p:sp>
        <p:nvSpPr>
          <p:cNvPr id="297" name="Google Shape;297;p33"/>
          <p:cNvSpPr txBox="1"/>
          <p:nvPr>
            <p:ph idx="4294967295" type="subTitle"/>
          </p:nvPr>
        </p:nvSpPr>
        <p:spPr>
          <a:xfrm>
            <a:off x="3320929" y="2774715"/>
            <a:ext cx="25017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Ramabhadra"/>
                <a:ea typeface="Ramabhadra"/>
                <a:cs typeface="Ramabhadra"/>
                <a:sym typeface="Ramabhadra"/>
              </a:rPr>
              <a:t>PLAYERS</a:t>
            </a:r>
            <a:endParaRPr sz="2500">
              <a:latin typeface="Ramabhadra"/>
              <a:ea typeface="Ramabhadra"/>
              <a:cs typeface="Ramabhadra"/>
              <a:sym typeface="Ramabhadra"/>
            </a:endParaRPr>
          </a:p>
        </p:txBody>
      </p:sp>
      <p:sp>
        <p:nvSpPr>
          <p:cNvPr id="298" name="Google Shape;298;p33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Audience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</a:t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305" name="Google Shape;30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 txBox="1"/>
          <p:nvPr>
            <p:ph idx="4294967295" type="subTitle"/>
          </p:nvPr>
        </p:nvSpPr>
        <p:spPr>
          <a:xfrm>
            <a:off x="720000" y="1179706"/>
            <a:ext cx="80313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if a Running Back will Have a Good Season based on the following features: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Used NFL Team + Game Data from 2012-2022. I included: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Their Stats in Past Seasons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Their Basic information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Their Teammates Stats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Their Scheduled Opponents Stats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Their Teams Stats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/>
          <p:nvPr>
            <p:ph type="title"/>
          </p:nvPr>
        </p:nvSpPr>
        <p:spPr>
          <a:xfrm>
            <a:off x="720000" y="539500"/>
            <a:ext cx="8148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Chosen + Features Categories</a:t>
            </a:r>
            <a:endParaRPr/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313" name="Google Shape;3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/>
          <p:nvPr>
            <p:ph idx="4294967295" type="subTitle"/>
          </p:nvPr>
        </p:nvSpPr>
        <p:spPr>
          <a:xfrm>
            <a:off x="720000" y="1179706"/>
            <a:ext cx="80313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Goal</a:t>
            </a:r>
            <a:r>
              <a:rPr lang="en"/>
              <a:t>: Predicting how many Fantasy Points they will have for the season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Because Goal is moving, Linear Regression was my best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5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25" y="1893606"/>
            <a:ext cx="3770610" cy="233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5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9175" y="1893599"/>
            <a:ext cx="3770601" cy="2331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Chosen</a:t>
            </a:r>
            <a:endParaRPr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4" name="Google Shape;324;p36"/>
          <p:cNvGraphicFramePr/>
          <p:nvPr/>
        </p:nvGraphicFramePr>
        <p:xfrm>
          <a:off x="438750" y="171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{B51A195C-E43F-479F-8B78-CA1910DE8FAF}</a:tableStyleId>
              </a:tblPr>
              <a:tblGrid>
                <a:gridCol w="2105025"/>
                <a:gridCol w="952500"/>
                <a:gridCol w="952500"/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Test_Size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Random_State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Num Features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Top 3 Per Category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1438.058727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0.6930170924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27.20571065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Top 1-2 Per Category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1675.560118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0.6607030006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28.48321915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Top 1-2 Per Category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1710.862908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0.6535542683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28.4672937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Remove 1 from Top 3 Per Category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42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21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1473.973545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0.7015238094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26.43111537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720000" y="5395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Model</a:t>
            </a:r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331" name="Google Shape;3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/>
          <p:nvPr>
            <p:ph idx="4294967295" type="subTitle"/>
          </p:nvPr>
        </p:nvSpPr>
        <p:spPr>
          <a:xfrm>
            <a:off x="720000" y="1179706"/>
            <a:ext cx="80313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Tested Model against 2023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3" name="Google Shape;333;p37"/>
          <p:cNvGraphicFramePr/>
          <p:nvPr/>
        </p:nvGraphicFramePr>
        <p:xfrm>
          <a:off x="1981875" y="4026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{B51A195C-E43F-479F-8B78-CA1910DE8FAF}</a:tableStyleId>
              </a:tblPr>
              <a:tblGrid>
                <a:gridCol w="952500"/>
                <a:gridCol w="952500"/>
                <a:gridCol w="952500"/>
              </a:tblGrid>
              <a:tr h="50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Number of Running Backs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Average Difference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Average Difference Per Game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31.06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1.83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34" name="Google Shape;3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8649" y="1691475"/>
            <a:ext cx="3372575" cy="2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720000" y="487400"/>
            <a:ext cx="7704000" cy="640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Users Should Use Model</a:t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5" y="4225101"/>
            <a:ext cx="738125" cy="738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9000"/>
              </a:srgbClr>
            </a:outerShdw>
          </a:effectLst>
        </p:spPr>
      </p:pic>
      <p:pic>
        <p:nvPicPr>
          <p:cNvPr id="341" name="Google Shape;3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4527" y="3971731"/>
            <a:ext cx="1609477" cy="87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/>
          <p:nvPr>
            <p:ph idx="4294967295" type="subTitle"/>
          </p:nvPr>
        </p:nvSpPr>
        <p:spPr>
          <a:xfrm>
            <a:off x="720000" y="1179706"/>
            <a:ext cx="80313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Built More for Seasoned Vets rather than New Players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Cannot Account for Injuries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Built only for Running Backs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Casino Project Proposal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E9151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